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8" r:id="rId6"/>
    <p:sldId id="279" r:id="rId7"/>
    <p:sldId id="257" r:id="rId8"/>
    <p:sldId id="258" r:id="rId9"/>
    <p:sldId id="259" r:id="rId10"/>
    <p:sldId id="261" r:id="rId11"/>
    <p:sldId id="276" r:id="rId12"/>
    <p:sldId id="260"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7" r:id="rId28"/>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5DED2E-F68A-A328-8CAD-71132D7E6DEE}" v="2" dt="2023-12-19T13:12:05.599"/>
    <p1510:client id="{7DD81428-3352-ABA7-94E3-BC1D076B037C}" v="121" dt="2023-12-19T02:16:27.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58" d="100"/>
          <a:sy n="58" d="100"/>
        </p:scale>
        <p:origin x="108"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F955F-A796-D361-6A96-B87343BC2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F22B8A-EB55-055E-864A-252B421FF9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BDAA71-3FF1-0F00-E392-8AC7DBD8ABED}"/>
              </a:ext>
            </a:extLst>
          </p:cNvPr>
          <p:cNvSpPr>
            <a:spLocks noGrp="1"/>
          </p:cNvSpPr>
          <p:nvPr>
            <p:ph type="dt" sz="half" idx="10"/>
          </p:nvPr>
        </p:nvSpPr>
        <p:spPr/>
        <p:txBody>
          <a:bodyPr/>
          <a:lstStyle/>
          <a:p>
            <a:fld id="{9E96FD0B-2105-4A81-82BE-A1FCCF6C31E5}" type="datetimeFigureOut">
              <a:rPr lang="en-US" smtClean="0"/>
              <a:t>1/15/2025</a:t>
            </a:fld>
            <a:endParaRPr lang="en-US"/>
          </a:p>
        </p:txBody>
      </p:sp>
      <p:sp>
        <p:nvSpPr>
          <p:cNvPr id="5" name="Footer Placeholder 4">
            <a:extLst>
              <a:ext uri="{FF2B5EF4-FFF2-40B4-BE49-F238E27FC236}">
                <a16:creationId xmlns:a16="http://schemas.microsoft.com/office/drawing/2014/main" id="{5063BC02-82DB-64F8-79D0-2D71E176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CFC55-D858-FEDE-0E24-02E395E3ED06}"/>
              </a:ext>
            </a:extLst>
          </p:cNvPr>
          <p:cNvSpPr>
            <a:spLocks noGrp="1"/>
          </p:cNvSpPr>
          <p:nvPr>
            <p:ph type="sldNum" sz="quarter" idx="12"/>
          </p:nvPr>
        </p:nvSpPr>
        <p:spPr/>
        <p:txBody>
          <a:bodyPr/>
          <a:lstStyle/>
          <a:p>
            <a:fld id="{C06ACD15-D714-4314-AC2F-DB0D7E9DC9E6}" type="slidenum">
              <a:rPr lang="en-US" smtClean="0"/>
              <a:t>‹#›</a:t>
            </a:fld>
            <a:endParaRPr lang="en-US"/>
          </a:p>
        </p:txBody>
      </p:sp>
    </p:spTree>
    <p:extLst>
      <p:ext uri="{BB962C8B-B14F-4D97-AF65-F5344CB8AC3E}">
        <p14:creationId xmlns:p14="http://schemas.microsoft.com/office/powerpoint/2010/main" val="197299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1B61-D5EA-FBA0-7926-7887125292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45CE56-B70C-E4E2-352B-23D8862C7D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B6BAB-B990-276B-24F4-40BEDA77C93A}"/>
              </a:ext>
            </a:extLst>
          </p:cNvPr>
          <p:cNvSpPr>
            <a:spLocks noGrp="1"/>
          </p:cNvSpPr>
          <p:nvPr>
            <p:ph type="dt" sz="half" idx="10"/>
          </p:nvPr>
        </p:nvSpPr>
        <p:spPr/>
        <p:txBody>
          <a:bodyPr/>
          <a:lstStyle/>
          <a:p>
            <a:fld id="{9E96FD0B-2105-4A81-82BE-A1FCCF6C31E5}" type="datetimeFigureOut">
              <a:rPr lang="en-US" smtClean="0"/>
              <a:t>1/15/2025</a:t>
            </a:fld>
            <a:endParaRPr lang="en-US"/>
          </a:p>
        </p:txBody>
      </p:sp>
      <p:sp>
        <p:nvSpPr>
          <p:cNvPr id="5" name="Footer Placeholder 4">
            <a:extLst>
              <a:ext uri="{FF2B5EF4-FFF2-40B4-BE49-F238E27FC236}">
                <a16:creationId xmlns:a16="http://schemas.microsoft.com/office/drawing/2014/main" id="{A3BFE704-E742-1770-F1D8-D98054AA2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1885F-1ADA-6A98-A41F-4FD3B6075101}"/>
              </a:ext>
            </a:extLst>
          </p:cNvPr>
          <p:cNvSpPr>
            <a:spLocks noGrp="1"/>
          </p:cNvSpPr>
          <p:nvPr>
            <p:ph type="sldNum" sz="quarter" idx="12"/>
          </p:nvPr>
        </p:nvSpPr>
        <p:spPr/>
        <p:txBody>
          <a:bodyPr/>
          <a:lstStyle/>
          <a:p>
            <a:fld id="{C06ACD15-D714-4314-AC2F-DB0D7E9DC9E6}" type="slidenum">
              <a:rPr lang="en-US" smtClean="0"/>
              <a:t>‹#›</a:t>
            </a:fld>
            <a:endParaRPr lang="en-US"/>
          </a:p>
        </p:txBody>
      </p:sp>
    </p:spTree>
    <p:extLst>
      <p:ext uri="{BB962C8B-B14F-4D97-AF65-F5344CB8AC3E}">
        <p14:creationId xmlns:p14="http://schemas.microsoft.com/office/powerpoint/2010/main" val="18271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1B2B1-8F36-567E-4F4E-B6290DD6D8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315D2-F961-502C-2D2F-526548EDFA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D2F01-AC89-932F-B2C0-4B13B29D2617}"/>
              </a:ext>
            </a:extLst>
          </p:cNvPr>
          <p:cNvSpPr>
            <a:spLocks noGrp="1"/>
          </p:cNvSpPr>
          <p:nvPr>
            <p:ph type="dt" sz="half" idx="10"/>
          </p:nvPr>
        </p:nvSpPr>
        <p:spPr/>
        <p:txBody>
          <a:bodyPr/>
          <a:lstStyle/>
          <a:p>
            <a:fld id="{9E96FD0B-2105-4A81-82BE-A1FCCF6C31E5}" type="datetimeFigureOut">
              <a:rPr lang="en-US" smtClean="0"/>
              <a:t>1/15/2025</a:t>
            </a:fld>
            <a:endParaRPr lang="en-US"/>
          </a:p>
        </p:txBody>
      </p:sp>
      <p:sp>
        <p:nvSpPr>
          <p:cNvPr id="5" name="Footer Placeholder 4">
            <a:extLst>
              <a:ext uri="{FF2B5EF4-FFF2-40B4-BE49-F238E27FC236}">
                <a16:creationId xmlns:a16="http://schemas.microsoft.com/office/drawing/2014/main" id="{F456831A-AD21-0FBB-4AAF-EB7007F94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361F4-2C85-9576-5525-A04B47D0909C}"/>
              </a:ext>
            </a:extLst>
          </p:cNvPr>
          <p:cNvSpPr>
            <a:spLocks noGrp="1"/>
          </p:cNvSpPr>
          <p:nvPr>
            <p:ph type="sldNum" sz="quarter" idx="12"/>
          </p:nvPr>
        </p:nvSpPr>
        <p:spPr/>
        <p:txBody>
          <a:bodyPr/>
          <a:lstStyle/>
          <a:p>
            <a:fld id="{C06ACD15-D714-4314-AC2F-DB0D7E9DC9E6}" type="slidenum">
              <a:rPr lang="en-US" smtClean="0"/>
              <a:t>‹#›</a:t>
            </a:fld>
            <a:endParaRPr lang="en-US"/>
          </a:p>
        </p:txBody>
      </p:sp>
    </p:spTree>
    <p:extLst>
      <p:ext uri="{BB962C8B-B14F-4D97-AF65-F5344CB8AC3E}">
        <p14:creationId xmlns:p14="http://schemas.microsoft.com/office/powerpoint/2010/main" val="3363058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EE40-EF51-2DE5-BD97-E4AE87CC8F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04432C-2BF5-E664-6BB6-5AF852F4C4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CEAAD-E567-7DE7-47AB-5F545BF8D52E}"/>
              </a:ext>
            </a:extLst>
          </p:cNvPr>
          <p:cNvSpPr>
            <a:spLocks noGrp="1"/>
          </p:cNvSpPr>
          <p:nvPr>
            <p:ph type="dt" sz="half" idx="10"/>
          </p:nvPr>
        </p:nvSpPr>
        <p:spPr/>
        <p:txBody>
          <a:bodyPr/>
          <a:lstStyle/>
          <a:p>
            <a:fld id="{9E96FD0B-2105-4A81-82BE-A1FCCF6C31E5}" type="datetimeFigureOut">
              <a:rPr lang="en-US" smtClean="0"/>
              <a:t>1/15/2025</a:t>
            </a:fld>
            <a:endParaRPr lang="en-US"/>
          </a:p>
        </p:txBody>
      </p:sp>
      <p:sp>
        <p:nvSpPr>
          <p:cNvPr id="5" name="Footer Placeholder 4">
            <a:extLst>
              <a:ext uri="{FF2B5EF4-FFF2-40B4-BE49-F238E27FC236}">
                <a16:creationId xmlns:a16="http://schemas.microsoft.com/office/drawing/2014/main" id="{74E3D0C3-18CB-2490-B03B-977EF47B7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FDD79-6175-22E6-2968-5FEDB236D436}"/>
              </a:ext>
            </a:extLst>
          </p:cNvPr>
          <p:cNvSpPr>
            <a:spLocks noGrp="1"/>
          </p:cNvSpPr>
          <p:nvPr>
            <p:ph type="sldNum" sz="quarter" idx="12"/>
          </p:nvPr>
        </p:nvSpPr>
        <p:spPr/>
        <p:txBody>
          <a:bodyPr/>
          <a:lstStyle/>
          <a:p>
            <a:fld id="{C06ACD15-D714-4314-AC2F-DB0D7E9DC9E6}" type="slidenum">
              <a:rPr lang="en-US" smtClean="0"/>
              <a:t>‹#›</a:t>
            </a:fld>
            <a:endParaRPr lang="en-US"/>
          </a:p>
        </p:txBody>
      </p:sp>
    </p:spTree>
    <p:extLst>
      <p:ext uri="{BB962C8B-B14F-4D97-AF65-F5344CB8AC3E}">
        <p14:creationId xmlns:p14="http://schemas.microsoft.com/office/powerpoint/2010/main" val="2213548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9460-3ED6-D888-5E22-AA297727ED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1C67FF-D0DE-7EE6-3714-090356A923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0C28BA-B950-CFBE-F0E4-194D0B8B033B}"/>
              </a:ext>
            </a:extLst>
          </p:cNvPr>
          <p:cNvSpPr>
            <a:spLocks noGrp="1"/>
          </p:cNvSpPr>
          <p:nvPr>
            <p:ph type="dt" sz="half" idx="10"/>
          </p:nvPr>
        </p:nvSpPr>
        <p:spPr/>
        <p:txBody>
          <a:bodyPr/>
          <a:lstStyle/>
          <a:p>
            <a:fld id="{9E96FD0B-2105-4A81-82BE-A1FCCF6C31E5}" type="datetimeFigureOut">
              <a:rPr lang="en-US" smtClean="0"/>
              <a:t>1/15/2025</a:t>
            </a:fld>
            <a:endParaRPr lang="en-US"/>
          </a:p>
        </p:txBody>
      </p:sp>
      <p:sp>
        <p:nvSpPr>
          <p:cNvPr id="5" name="Footer Placeholder 4">
            <a:extLst>
              <a:ext uri="{FF2B5EF4-FFF2-40B4-BE49-F238E27FC236}">
                <a16:creationId xmlns:a16="http://schemas.microsoft.com/office/drawing/2014/main" id="{8C791CE1-3B8E-8A6C-A9F7-8C914DCBC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703F2-8CAC-8B23-F812-8527C2BF76D6}"/>
              </a:ext>
            </a:extLst>
          </p:cNvPr>
          <p:cNvSpPr>
            <a:spLocks noGrp="1"/>
          </p:cNvSpPr>
          <p:nvPr>
            <p:ph type="sldNum" sz="quarter" idx="12"/>
          </p:nvPr>
        </p:nvSpPr>
        <p:spPr/>
        <p:txBody>
          <a:bodyPr/>
          <a:lstStyle/>
          <a:p>
            <a:fld id="{C06ACD15-D714-4314-AC2F-DB0D7E9DC9E6}" type="slidenum">
              <a:rPr lang="en-US" smtClean="0"/>
              <a:t>‹#›</a:t>
            </a:fld>
            <a:endParaRPr lang="en-US"/>
          </a:p>
        </p:txBody>
      </p:sp>
    </p:spTree>
    <p:extLst>
      <p:ext uri="{BB962C8B-B14F-4D97-AF65-F5344CB8AC3E}">
        <p14:creationId xmlns:p14="http://schemas.microsoft.com/office/powerpoint/2010/main" val="108386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2916-C54D-21CA-7CC7-294F244549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0BD7E3-765E-00DA-FEE3-4E7B737851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AF480A-0C97-52C5-EC34-06B36D2562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D2224B-95C4-1552-870E-5C2B3BC6E119}"/>
              </a:ext>
            </a:extLst>
          </p:cNvPr>
          <p:cNvSpPr>
            <a:spLocks noGrp="1"/>
          </p:cNvSpPr>
          <p:nvPr>
            <p:ph type="dt" sz="half" idx="10"/>
          </p:nvPr>
        </p:nvSpPr>
        <p:spPr/>
        <p:txBody>
          <a:bodyPr/>
          <a:lstStyle/>
          <a:p>
            <a:fld id="{9E96FD0B-2105-4A81-82BE-A1FCCF6C31E5}" type="datetimeFigureOut">
              <a:rPr lang="en-US" smtClean="0"/>
              <a:t>1/15/2025</a:t>
            </a:fld>
            <a:endParaRPr lang="en-US"/>
          </a:p>
        </p:txBody>
      </p:sp>
      <p:sp>
        <p:nvSpPr>
          <p:cNvPr id="6" name="Footer Placeholder 5">
            <a:extLst>
              <a:ext uri="{FF2B5EF4-FFF2-40B4-BE49-F238E27FC236}">
                <a16:creationId xmlns:a16="http://schemas.microsoft.com/office/drawing/2014/main" id="{806B4EE3-BF09-3758-F906-D6E08140E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F9C3C-9CAD-BF32-D29E-83260EAA8132}"/>
              </a:ext>
            </a:extLst>
          </p:cNvPr>
          <p:cNvSpPr>
            <a:spLocks noGrp="1"/>
          </p:cNvSpPr>
          <p:nvPr>
            <p:ph type="sldNum" sz="quarter" idx="12"/>
          </p:nvPr>
        </p:nvSpPr>
        <p:spPr/>
        <p:txBody>
          <a:bodyPr/>
          <a:lstStyle/>
          <a:p>
            <a:fld id="{C06ACD15-D714-4314-AC2F-DB0D7E9DC9E6}" type="slidenum">
              <a:rPr lang="en-US" smtClean="0"/>
              <a:t>‹#›</a:t>
            </a:fld>
            <a:endParaRPr lang="en-US"/>
          </a:p>
        </p:txBody>
      </p:sp>
    </p:spTree>
    <p:extLst>
      <p:ext uri="{BB962C8B-B14F-4D97-AF65-F5344CB8AC3E}">
        <p14:creationId xmlns:p14="http://schemas.microsoft.com/office/powerpoint/2010/main" val="4546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9786-F8A6-5EB6-0633-F88A47FBA8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3B4287-524C-F5B2-778A-D95ECF618D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4C2D23-9B5D-AF1F-1393-01372CE132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07EF33-1F87-4DFB-7C23-83CE5D2C1A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F545F6-7D69-98B4-3F6D-A0B8C7D155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95B675-F0B7-219A-18F2-B426B0285C32}"/>
              </a:ext>
            </a:extLst>
          </p:cNvPr>
          <p:cNvSpPr>
            <a:spLocks noGrp="1"/>
          </p:cNvSpPr>
          <p:nvPr>
            <p:ph type="dt" sz="half" idx="10"/>
          </p:nvPr>
        </p:nvSpPr>
        <p:spPr/>
        <p:txBody>
          <a:bodyPr/>
          <a:lstStyle/>
          <a:p>
            <a:fld id="{9E96FD0B-2105-4A81-82BE-A1FCCF6C31E5}" type="datetimeFigureOut">
              <a:rPr lang="en-US" smtClean="0"/>
              <a:t>1/15/2025</a:t>
            </a:fld>
            <a:endParaRPr lang="en-US"/>
          </a:p>
        </p:txBody>
      </p:sp>
      <p:sp>
        <p:nvSpPr>
          <p:cNvPr id="8" name="Footer Placeholder 7">
            <a:extLst>
              <a:ext uri="{FF2B5EF4-FFF2-40B4-BE49-F238E27FC236}">
                <a16:creationId xmlns:a16="http://schemas.microsoft.com/office/drawing/2014/main" id="{990D7B86-B122-C8F1-E45F-00AC689F0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17B660-2071-FF7E-6BDE-2ED063C1E713}"/>
              </a:ext>
            </a:extLst>
          </p:cNvPr>
          <p:cNvSpPr>
            <a:spLocks noGrp="1"/>
          </p:cNvSpPr>
          <p:nvPr>
            <p:ph type="sldNum" sz="quarter" idx="12"/>
          </p:nvPr>
        </p:nvSpPr>
        <p:spPr/>
        <p:txBody>
          <a:bodyPr/>
          <a:lstStyle/>
          <a:p>
            <a:fld id="{C06ACD15-D714-4314-AC2F-DB0D7E9DC9E6}" type="slidenum">
              <a:rPr lang="en-US" smtClean="0"/>
              <a:t>‹#›</a:t>
            </a:fld>
            <a:endParaRPr lang="en-US"/>
          </a:p>
        </p:txBody>
      </p:sp>
    </p:spTree>
    <p:extLst>
      <p:ext uri="{BB962C8B-B14F-4D97-AF65-F5344CB8AC3E}">
        <p14:creationId xmlns:p14="http://schemas.microsoft.com/office/powerpoint/2010/main" val="330739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41CC-DDA0-F8A3-ACBA-068178169E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6AE66A-E097-35D8-3F71-1E02CC0DC153}"/>
              </a:ext>
            </a:extLst>
          </p:cNvPr>
          <p:cNvSpPr>
            <a:spLocks noGrp="1"/>
          </p:cNvSpPr>
          <p:nvPr>
            <p:ph type="dt" sz="half" idx="10"/>
          </p:nvPr>
        </p:nvSpPr>
        <p:spPr/>
        <p:txBody>
          <a:bodyPr/>
          <a:lstStyle/>
          <a:p>
            <a:fld id="{9E96FD0B-2105-4A81-82BE-A1FCCF6C31E5}" type="datetimeFigureOut">
              <a:rPr lang="en-US" smtClean="0"/>
              <a:t>1/15/2025</a:t>
            </a:fld>
            <a:endParaRPr lang="en-US"/>
          </a:p>
        </p:txBody>
      </p:sp>
      <p:sp>
        <p:nvSpPr>
          <p:cNvPr id="4" name="Footer Placeholder 3">
            <a:extLst>
              <a:ext uri="{FF2B5EF4-FFF2-40B4-BE49-F238E27FC236}">
                <a16:creationId xmlns:a16="http://schemas.microsoft.com/office/drawing/2014/main" id="{4CFA5C5D-D93D-638D-5C70-28FA0D7626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11F331-AB01-01AA-1DE5-6788AE02C691}"/>
              </a:ext>
            </a:extLst>
          </p:cNvPr>
          <p:cNvSpPr>
            <a:spLocks noGrp="1"/>
          </p:cNvSpPr>
          <p:nvPr>
            <p:ph type="sldNum" sz="quarter" idx="12"/>
          </p:nvPr>
        </p:nvSpPr>
        <p:spPr/>
        <p:txBody>
          <a:bodyPr/>
          <a:lstStyle/>
          <a:p>
            <a:fld id="{C06ACD15-D714-4314-AC2F-DB0D7E9DC9E6}" type="slidenum">
              <a:rPr lang="en-US" smtClean="0"/>
              <a:t>‹#›</a:t>
            </a:fld>
            <a:endParaRPr lang="en-US"/>
          </a:p>
        </p:txBody>
      </p:sp>
    </p:spTree>
    <p:extLst>
      <p:ext uri="{BB962C8B-B14F-4D97-AF65-F5344CB8AC3E}">
        <p14:creationId xmlns:p14="http://schemas.microsoft.com/office/powerpoint/2010/main" val="324555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6AB306-CE0A-CCB5-D22B-E67AB7BCC682}"/>
              </a:ext>
            </a:extLst>
          </p:cNvPr>
          <p:cNvSpPr>
            <a:spLocks noGrp="1"/>
          </p:cNvSpPr>
          <p:nvPr>
            <p:ph type="dt" sz="half" idx="10"/>
          </p:nvPr>
        </p:nvSpPr>
        <p:spPr/>
        <p:txBody>
          <a:bodyPr/>
          <a:lstStyle/>
          <a:p>
            <a:fld id="{9E96FD0B-2105-4A81-82BE-A1FCCF6C31E5}" type="datetimeFigureOut">
              <a:rPr lang="en-US" smtClean="0"/>
              <a:t>1/15/2025</a:t>
            </a:fld>
            <a:endParaRPr lang="en-US"/>
          </a:p>
        </p:txBody>
      </p:sp>
      <p:sp>
        <p:nvSpPr>
          <p:cNvPr id="3" name="Footer Placeholder 2">
            <a:extLst>
              <a:ext uri="{FF2B5EF4-FFF2-40B4-BE49-F238E27FC236}">
                <a16:creationId xmlns:a16="http://schemas.microsoft.com/office/drawing/2014/main" id="{B380F685-E6C3-283E-6348-5E72B17058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C5793-673A-9F4C-C8B5-C38F43285CF0}"/>
              </a:ext>
            </a:extLst>
          </p:cNvPr>
          <p:cNvSpPr>
            <a:spLocks noGrp="1"/>
          </p:cNvSpPr>
          <p:nvPr>
            <p:ph type="sldNum" sz="quarter" idx="12"/>
          </p:nvPr>
        </p:nvSpPr>
        <p:spPr/>
        <p:txBody>
          <a:bodyPr/>
          <a:lstStyle/>
          <a:p>
            <a:fld id="{C06ACD15-D714-4314-AC2F-DB0D7E9DC9E6}" type="slidenum">
              <a:rPr lang="en-US" smtClean="0"/>
              <a:t>‹#›</a:t>
            </a:fld>
            <a:endParaRPr lang="en-US"/>
          </a:p>
        </p:txBody>
      </p:sp>
    </p:spTree>
    <p:extLst>
      <p:ext uri="{BB962C8B-B14F-4D97-AF65-F5344CB8AC3E}">
        <p14:creationId xmlns:p14="http://schemas.microsoft.com/office/powerpoint/2010/main" val="4096925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EFF2-F6D7-CE13-1D35-BADC6E8AD6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FA9FF5-7CBC-EE94-E8F1-CBC80EF94C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DA7C67-3E0D-D1E6-1282-53C6A6951B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077B8B-5314-895B-D46B-4469C2F74952}"/>
              </a:ext>
            </a:extLst>
          </p:cNvPr>
          <p:cNvSpPr>
            <a:spLocks noGrp="1"/>
          </p:cNvSpPr>
          <p:nvPr>
            <p:ph type="dt" sz="half" idx="10"/>
          </p:nvPr>
        </p:nvSpPr>
        <p:spPr/>
        <p:txBody>
          <a:bodyPr/>
          <a:lstStyle/>
          <a:p>
            <a:fld id="{9E96FD0B-2105-4A81-82BE-A1FCCF6C31E5}" type="datetimeFigureOut">
              <a:rPr lang="en-US" smtClean="0"/>
              <a:t>1/15/2025</a:t>
            </a:fld>
            <a:endParaRPr lang="en-US"/>
          </a:p>
        </p:txBody>
      </p:sp>
      <p:sp>
        <p:nvSpPr>
          <p:cNvPr id="6" name="Footer Placeholder 5">
            <a:extLst>
              <a:ext uri="{FF2B5EF4-FFF2-40B4-BE49-F238E27FC236}">
                <a16:creationId xmlns:a16="http://schemas.microsoft.com/office/drawing/2014/main" id="{6AC2D44E-9312-408B-C4AA-E790BF8AC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FA19E-470A-9DE0-36B0-AB2D13A659EA}"/>
              </a:ext>
            </a:extLst>
          </p:cNvPr>
          <p:cNvSpPr>
            <a:spLocks noGrp="1"/>
          </p:cNvSpPr>
          <p:nvPr>
            <p:ph type="sldNum" sz="quarter" idx="12"/>
          </p:nvPr>
        </p:nvSpPr>
        <p:spPr/>
        <p:txBody>
          <a:bodyPr/>
          <a:lstStyle/>
          <a:p>
            <a:fld id="{C06ACD15-D714-4314-AC2F-DB0D7E9DC9E6}" type="slidenum">
              <a:rPr lang="en-US" smtClean="0"/>
              <a:t>‹#›</a:t>
            </a:fld>
            <a:endParaRPr lang="en-US"/>
          </a:p>
        </p:txBody>
      </p:sp>
    </p:spTree>
    <p:extLst>
      <p:ext uri="{BB962C8B-B14F-4D97-AF65-F5344CB8AC3E}">
        <p14:creationId xmlns:p14="http://schemas.microsoft.com/office/powerpoint/2010/main" val="128717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86E8C-F5DF-DACD-6AE4-C24A45DB96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9E90-31A1-A9D1-6EA2-990326DBD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26B91C-6744-D0BE-EC6A-5D4248F20F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C0276-3963-7103-D301-49037EE6A111}"/>
              </a:ext>
            </a:extLst>
          </p:cNvPr>
          <p:cNvSpPr>
            <a:spLocks noGrp="1"/>
          </p:cNvSpPr>
          <p:nvPr>
            <p:ph type="dt" sz="half" idx="10"/>
          </p:nvPr>
        </p:nvSpPr>
        <p:spPr/>
        <p:txBody>
          <a:bodyPr/>
          <a:lstStyle/>
          <a:p>
            <a:fld id="{9E96FD0B-2105-4A81-82BE-A1FCCF6C31E5}" type="datetimeFigureOut">
              <a:rPr lang="en-US" smtClean="0"/>
              <a:t>1/15/2025</a:t>
            </a:fld>
            <a:endParaRPr lang="en-US"/>
          </a:p>
        </p:txBody>
      </p:sp>
      <p:sp>
        <p:nvSpPr>
          <p:cNvPr id="6" name="Footer Placeholder 5">
            <a:extLst>
              <a:ext uri="{FF2B5EF4-FFF2-40B4-BE49-F238E27FC236}">
                <a16:creationId xmlns:a16="http://schemas.microsoft.com/office/drawing/2014/main" id="{D4DA95E1-B36B-72A0-DA26-8D2D4BD30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54845-C164-F648-69F6-1026D692D2D1}"/>
              </a:ext>
            </a:extLst>
          </p:cNvPr>
          <p:cNvSpPr>
            <a:spLocks noGrp="1"/>
          </p:cNvSpPr>
          <p:nvPr>
            <p:ph type="sldNum" sz="quarter" idx="12"/>
          </p:nvPr>
        </p:nvSpPr>
        <p:spPr/>
        <p:txBody>
          <a:bodyPr/>
          <a:lstStyle/>
          <a:p>
            <a:fld id="{C06ACD15-D714-4314-AC2F-DB0D7E9DC9E6}" type="slidenum">
              <a:rPr lang="en-US" smtClean="0"/>
              <a:t>‹#›</a:t>
            </a:fld>
            <a:endParaRPr lang="en-US"/>
          </a:p>
        </p:txBody>
      </p:sp>
    </p:spTree>
    <p:extLst>
      <p:ext uri="{BB962C8B-B14F-4D97-AF65-F5344CB8AC3E}">
        <p14:creationId xmlns:p14="http://schemas.microsoft.com/office/powerpoint/2010/main" val="1410477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453B9-9DC7-C0E2-B0D6-D491012B3A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639B8-4767-0BE8-90CC-C05174F77E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38CF6-2BB1-C5BC-BB9A-EEE4F8F5D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96FD0B-2105-4A81-82BE-A1FCCF6C31E5}" type="datetimeFigureOut">
              <a:rPr lang="en-US" smtClean="0"/>
              <a:t>1/15/2025</a:t>
            </a:fld>
            <a:endParaRPr lang="en-US"/>
          </a:p>
        </p:txBody>
      </p:sp>
      <p:sp>
        <p:nvSpPr>
          <p:cNvPr id="5" name="Footer Placeholder 4">
            <a:extLst>
              <a:ext uri="{FF2B5EF4-FFF2-40B4-BE49-F238E27FC236}">
                <a16:creationId xmlns:a16="http://schemas.microsoft.com/office/drawing/2014/main" id="{9CB9B7F8-A586-B2DF-D969-83C44983C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470EBC-7733-CA6D-2CD5-5B1AC8244B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6ACD15-D714-4314-AC2F-DB0D7E9DC9E6}" type="slidenum">
              <a:rPr lang="en-US" smtClean="0"/>
              <a:t>‹#›</a:t>
            </a:fld>
            <a:endParaRPr lang="en-US"/>
          </a:p>
        </p:txBody>
      </p:sp>
    </p:spTree>
    <p:extLst>
      <p:ext uri="{BB962C8B-B14F-4D97-AF65-F5344CB8AC3E}">
        <p14:creationId xmlns:p14="http://schemas.microsoft.com/office/powerpoint/2010/main" val="3191131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ideo" Target="https://www.youtube.com/embed/QIsCT1goinE?start=309&amp;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A7ED28-F46E-70B1-F44E-DFC1264151E4}"/>
              </a:ext>
            </a:extLst>
          </p:cNvPr>
          <p:cNvSpPr/>
          <p:nvPr/>
        </p:nvSpPr>
        <p:spPr>
          <a:xfrm>
            <a:off x="890338" y="665653"/>
            <a:ext cx="4325094" cy="356616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cap="none" spc="0" dirty="0">
                <a:ln w="13462">
                  <a:solidFill>
                    <a:schemeClr val="bg1"/>
                  </a:solidFill>
                  <a:prstDash val="solid"/>
                </a:ln>
                <a:effectLst>
                  <a:outerShdw dist="38100" dir="2700000" algn="bl" rotWithShape="0">
                    <a:schemeClr val="accent5"/>
                  </a:outerShdw>
                </a:effectLst>
                <a:latin typeface="+mj-lt"/>
                <a:ea typeface="+mj-ea"/>
                <a:cs typeface="+mj-cs"/>
              </a:rPr>
              <a:t>The Thirteen Colonies</a:t>
            </a:r>
          </a:p>
          <a:p>
            <a:pPr>
              <a:lnSpc>
                <a:spcPct val="90000"/>
              </a:lnSpc>
              <a:spcBef>
                <a:spcPct val="0"/>
              </a:spcBef>
              <a:spcAft>
                <a:spcPts val="600"/>
              </a:spcAft>
            </a:pPr>
            <a:r>
              <a:rPr lang="en-US" sz="5400" b="1" dirty="0">
                <a:ln w="13462">
                  <a:solidFill>
                    <a:schemeClr val="bg1"/>
                  </a:solidFill>
                  <a:prstDash val="solid"/>
                </a:ln>
                <a:effectLst>
                  <a:outerShdw dist="38100" dir="2700000" algn="bl" rotWithShape="0">
                    <a:schemeClr val="accent5"/>
                  </a:outerShdw>
                </a:effectLst>
                <a:latin typeface="+mj-lt"/>
                <a:ea typeface="+mj-ea"/>
                <a:cs typeface="+mj-cs"/>
              </a:rPr>
              <a:t>Part 5</a:t>
            </a:r>
          </a:p>
          <a:p>
            <a:pPr>
              <a:lnSpc>
                <a:spcPct val="90000"/>
              </a:lnSpc>
              <a:spcBef>
                <a:spcPct val="0"/>
              </a:spcBef>
              <a:spcAft>
                <a:spcPts val="600"/>
              </a:spcAft>
            </a:pPr>
            <a:r>
              <a:rPr lang="en-US" sz="5400" b="1" cap="none" spc="0" dirty="0">
                <a:ln w="13462">
                  <a:solidFill>
                    <a:schemeClr val="bg1"/>
                  </a:solidFill>
                  <a:prstDash val="solid"/>
                </a:ln>
                <a:effectLst>
                  <a:outerShdw dist="38100" dir="2700000" algn="bl" rotWithShape="0">
                    <a:schemeClr val="accent5"/>
                  </a:outerShdw>
                </a:effectLst>
                <a:latin typeface="+mj-lt"/>
                <a:ea typeface="+mj-ea"/>
                <a:cs typeface="+mj-cs"/>
              </a:rPr>
              <a:t>Life in the Backcountry</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7CB2EF0-6559-97B6-5066-9A04D26B7A71}"/>
              </a:ext>
            </a:extLst>
          </p:cNvPr>
          <p:cNvPicPr>
            <a:picLocks noChangeAspect="1"/>
          </p:cNvPicPr>
          <p:nvPr/>
        </p:nvPicPr>
        <p:blipFill>
          <a:blip r:embed="rId2"/>
          <a:srcRect l="4317" r="1543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49122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BB50B-FCC0-5F9B-44EE-F88BC127F401}"/>
              </a:ext>
            </a:extLst>
          </p:cNvPr>
          <p:cNvSpPr txBox="1"/>
          <p:nvPr/>
        </p:nvSpPr>
        <p:spPr>
          <a:xfrm>
            <a:off x="235131" y="222069"/>
            <a:ext cx="11678195" cy="1323439"/>
          </a:xfrm>
          <a:prstGeom prst="rect">
            <a:avLst/>
          </a:prstGeom>
          <a:noFill/>
        </p:spPr>
        <p:txBody>
          <a:bodyPr wrap="square" rtlCol="0">
            <a:spAutoFit/>
          </a:bodyPr>
          <a:lstStyle/>
          <a:p>
            <a:pPr algn="ctr"/>
            <a:r>
              <a:rPr lang="en-US" sz="4000" dirty="0">
                <a:latin typeface="Bookman Old Style" panose="02050604050505020204" pitchFamily="18" charset="0"/>
              </a:rPr>
              <a:t>As time went on, cattle ranchers and then settlers moved into the area.</a:t>
            </a:r>
          </a:p>
        </p:txBody>
      </p:sp>
      <p:pic>
        <p:nvPicPr>
          <p:cNvPr id="3" name="Picture 2" descr="Beef Cattle: Environmental Benefits, Not Burdens - Alabama Cooperative  Extension System">
            <a:extLst>
              <a:ext uri="{FF2B5EF4-FFF2-40B4-BE49-F238E27FC236}">
                <a16:creationId xmlns:a16="http://schemas.microsoft.com/office/drawing/2014/main" id="{EE704B0A-98F9-DA5F-3A3C-D0A21B76DE41}"/>
              </a:ext>
            </a:extLst>
          </p:cNvPr>
          <p:cNvPicPr>
            <a:picLocks noChangeAspect="1"/>
          </p:cNvPicPr>
          <p:nvPr/>
        </p:nvPicPr>
        <p:blipFill>
          <a:blip r:embed="rId2"/>
          <a:stretch>
            <a:fillRect/>
          </a:stretch>
        </p:blipFill>
        <p:spPr>
          <a:xfrm>
            <a:off x="1968500" y="1520205"/>
            <a:ext cx="7899400" cy="5252690"/>
          </a:xfrm>
          <a:prstGeom prst="rect">
            <a:avLst/>
          </a:prstGeom>
        </p:spPr>
      </p:pic>
    </p:spTree>
    <p:extLst>
      <p:ext uri="{BB962C8B-B14F-4D97-AF65-F5344CB8AC3E}">
        <p14:creationId xmlns:p14="http://schemas.microsoft.com/office/powerpoint/2010/main" val="3518712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Why did people settle on the other side of the Appalachian Mountains in  colonial times, when it was so very, very dangerous? - Quora">
            <a:extLst>
              <a:ext uri="{FF2B5EF4-FFF2-40B4-BE49-F238E27FC236}">
                <a16:creationId xmlns:a16="http://schemas.microsoft.com/office/drawing/2014/main" id="{B5D7801D-7F38-05BB-7C13-19C8BCF23CFC}"/>
              </a:ext>
            </a:extLst>
          </p:cNvPr>
          <p:cNvPicPr>
            <a:picLocks noChangeAspect="1"/>
          </p:cNvPicPr>
          <p:nvPr/>
        </p:nvPicPr>
        <p:blipFill rotWithShape="1">
          <a:blip r:embed="rId2"/>
          <a:srcRect t="32836"/>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ABB50B-FCC0-5F9B-44EE-F88BC127F401}"/>
              </a:ext>
            </a:extLst>
          </p:cNvPr>
          <p:cNvSpPr txBox="1"/>
          <p:nvPr/>
        </p:nvSpPr>
        <p:spPr>
          <a:xfrm>
            <a:off x="3175" y="5317240"/>
            <a:ext cx="12074525" cy="7067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400" dirty="0">
                <a:solidFill>
                  <a:schemeClr val="tx1">
                    <a:lumMod val="85000"/>
                    <a:lumOff val="15000"/>
                  </a:schemeClr>
                </a:solidFill>
                <a:latin typeface="Bookman Old Style"/>
                <a:ea typeface="+mj-ea"/>
                <a:cs typeface="+mj-cs"/>
              </a:rPr>
              <a:t>People moved to the backcountry for different reasons.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387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he History of Appalachia &amp; Its People">
            <a:extLst>
              <a:ext uri="{FF2B5EF4-FFF2-40B4-BE49-F238E27FC236}">
                <a16:creationId xmlns:a16="http://schemas.microsoft.com/office/drawing/2014/main" id="{ECE0509B-8B84-481C-15E2-CC97FAC9C882}"/>
              </a:ext>
            </a:extLst>
          </p:cNvPr>
          <p:cNvPicPr>
            <a:picLocks noChangeAspect="1"/>
          </p:cNvPicPr>
          <p:nvPr/>
        </p:nvPicPr>
        <p:blipFill rotWithShape="1">
          <a:blip r:embed="rId2"/>
          <a:srcRect l="6236"/>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EABB50B-FCC0-5F9B-44EE-F88BC127F401}"/>
              </a:ext>
            </a:extLst>
          </p:cNvPr>
          <p:cNvSpPr txBox="1"/>
          <p:nvPr/>
        </p:nvSpPr>
        <p:spPr>
          <a:xfrm>
            <a:off x="7557010" y="249801"/>
            <a:ext cx="4279389" cy="6473262"/>
          </a:xfrm>
          <a:prstGeom prst="rect">
            <a:avLst/>
          </a:prstGeom>
        </p:spPr>
        <p:txBody>
          <a:bodyPr vert="horz" lIns="91440" tIns="45720" rIns="91440" bIns="45720" rtlCol="0" anchor="t">
            <a:normAutofit/>
          </a:bodyPr>
          <a:lstStyle/>
          <a:p>
            <a:pPr indent="-228600" algn="ctr">
              <a:lnSpc>
                <a:spcPct val="90000"/>
              </a:lnSpc>
              <a:spcAft>
                <a:spcPts val="600"/>
              </a:spcAft>
              <a:buFont typeface="Arial" panose="020B0604020202020204" pitchFamily="34" charset="0"/>
              <a:buChar char="•"/>
            </a:pPr>
            <a:r>
              <a:rPr lang="en-US" sz="4000" dirty="0">
                <a:latin typeface="Bookman Old Style"/>
              </a:rPr>
              <a:t>Some in the South moved to the frontier to get away from plantation agriculture.     Others were looking for a place to live far away from and other settlers.</a:t>
            </a:r>
          </a:p>
        </p:txBody>
      </p:sp>
    </p:spTree>
    <p:extLst>
      <p:ext uri="{BB962C8B-B14F-4D97-AF65-F5344CB8AC3E}">
        <p14:creationId xmlns:p14="http://schemas.microsoft.com/office/powerpoint/2010/main" val="587353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ative Americans, White People, and Scottish-Irish Emigrate to North  Carolina | Our Unbounded Heritage: 12th Century &amp; Beyond">
            <a:extLst>
              <a:ext uri="{FF2B5EF4-FFF2-40B4-BE49-F238E27FC236}">
                <a16:creationId xmlns:a16="http://schemas.microsoft.com/office/drawing/2014/main" id="{47A5D624-3AA7-81F6-2437-9B6BC40DAF48}"/>
              </a:ext>
            </a:extLst>
          </p:cNvPr>
          <p:cNvPicPr>
            <a:picLocks noChangeAspect="1"/>
          </p:cNvPicPr>
          <p:nvPr/>
        </p:nvPicPr>
        <p:blipFill rotWithShape="1">
          <a:blip r:embed="rId2"/>
          <a:srcRect t="9361"/>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6641691-01A3-593B-9E88-0AECA632A774}"/>
              </a:ext>
            </a:extLst>
          </p:cNvPr>
          <p:cNvSpPr/>
          <p:nvPr/>
        </p:nvSpPr>
        <p:spPr>
          <a:xfrm>
            <a:off x="3962400" y="4572000"/>
            <a:ext cx="863600" cy="1816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ABB50B-FCC0-5F9B-44EE-F88BC127F401}"/>
              </a:ext>
            </a:extLst>
          </p:cNvPr>
          <p:cNvSpPr txBox="1"/>
          <p:nvPr/>
        </p:nvSpPr>
        <p:spPr>
          <a:xfrm>
            <a:off x="298194" y="4853939"/>
            <a:ext cx="11672826" cy="1526223"/>
          </a:xfrm>
          <a:prstGeom prst="rect">
            <a:avLst/>
          </a:prstGeom>
        </p:spPr>
        <p:txBody>
          <a:bodyPr vert="horz" lIns="91440" tIns="45720" rIns="91440" bIns="45720" rtlCol="0" anchor="ctr">
            <a:noAutofit/>
          </a:bodyPr>
          <a:lstStyle/>
          <a:p>
            <a:pPr indent="-228600">
              <a:lnSpc>
                <a:spcPct val="90000"/>
              </a:lnSpc>
              <a:spcBef>
                <a:spcPct val="0"/>
              </a:spcBef>
              <a:spcAft>
                <a:spcPts val="600"/>
              </a:spcAft>
              <a:buFont typeface="Arial" panose="020B0604020202020204" pitchFamily="34" charset="0"/>
              <a:buChar char="•"/>
            </a:pPr>
            <a:r>
              <a:rPr lang="en-US" sz="4000" dirty="0">
                <a:latin typeface="Bookman Old Style"/>
              </a:rPr>
              <a:t>Many Germans and Scots-Irish moved into the backcountry for an opportunity to start a new life.</a:t>
            </a:r>
          </a:p>
        </p:txBody>
      </p:sp>
    </p:spTree>
    <p:extLst>
      <p:ext uri="{BB962C8B-B14F-4D97-AF65-F5344CB8AC3E}">
        <p14:creationId xmlns:p14="http://schemas.microsoft.com/office/powerpoint/2010/main" val="3428348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3EABB50B-FCC0-5F9B-44EE-F88BC127F401}"/>
              </a:ext>
            </a:extLst>
          </p:cNvPr>
          <p:cNvSpPr txBox="1"/>
          <p:nvPr/>
        </p:nvSpPr>
        <p:spPr>
          <a:xfrm>
            <a:off x="379708" y="1494"/>
            <a:ext cx="4378913" cy="640196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000" kern="1200" dirty="0">
                <a:latin typeface="Bookman Old Style"/>
                <a:ea typeface="+mj-ea"/>
                <a:cs typeface="+mj-cs"/>
              </a:rPr>
              <a:t>Scots-Irish were people who came from the borderland between Scotland and England, who were often at war with each other.</a:t>
            </a:r>
          </a:p>
        </p:txBody>
      </p:sp>
      <p:pic>
        <p:nvPicPr>
          <p:cNvPr id="3" name="Picture 2" descr="United Kingdom Map | England, Scotland, Northern Ireland, Wales">
            <a:extLst>
              <a:ext uri="{FF2B5EF4-FFF2-40B4-BE49-F238E27FC236}">
                <a16:creationId xmlns:a16="http://schemas.microsoft.com/office/drawing/2014/main" id="{DECD9C10-7FC1-FC24-BBAA-E11AE741333C}"/>
              </a:ext>
            </a:extLst>
          </p:cNvPr>
          <p:cNvPicPr>
            <a:picLocks noChangeAspect="1"/>
          </p:cNvPicPr>
          <p:nvPr/>
        </p:nvPicPr>
        <p:blipFill>
          <a:blip r:embed="rId2"/>
          <a:stretch>
            <a:fillRect/>
          </a:stretch>
        </p:blipFill>
        <p:spPr>
          <a:xfrm>
            <a:off x="6387347" y="578738"/>
            <a:ext cx="4725457" cy="5670549"/>
          </a:xfrm>
          <a:prstGeom prst="rect">
            <a:avLst/>
          </a:prstGeom>
        </p:spPr>
      </p:pic>
    </p:spTree>
    <p:extLst>
      <p:ext uri="{BB962C8B-B14F-4D97-AF65-F5344CB8AC3E}">
        <p14:creationId xmlns:p14="http://schemas.microsoft.com/office/powerpoint/2010/main" val="3974571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BB50B-FCC0-5F9B-44EE-F88BC127F401}"/>
              </a:ext>
            </a:extLst>
          </p:cNvPr>
          <p:cNvSpPr txBox="1"/>
          <p:nvPr/>
        </p:nvSpPr>
        <p:spPr>
          <a:xfrm>
            <a:off x="256902" y="182881"/>
            <a:ext cx="11678195" cy="2554545"/>
          </a:xfrm>
          <a:prstGeom prst="rect">
            <a:avLst/>
          </a:prstGeom>
          <a:noFill/>
        </p:spPr>
        <p:txBody>
          <a:bodyPr wrap="square" rtlCol="0">
            <a:spAutoFit/>
          </a:bodyPr>
          <a:lstStyle/>
          <a:p>
            <a:pPr algn="ctr"/>
            <a:r>
              <a:rPr lang="en-US" sz="4000" dirty="0">
                <a:latin typeface="Bookman Old Style" panose="02050604050505020204" pitchFamily="18" charset="0"/>
              </a:rPr>
              <a:t>These Scot-Irish “relied on family rather than government, distrusted outsiders, and were always ready to fight.  They valued liberty, religion, and responsibility.” </a:t>
            </a:r>
            <a:r>
              <a:rPr lang="en-US" dirty="0">
                <a:latin typeface="Bookman Old Style" panose="02050604050505020204" pitchFamily="18" charset="0"/>
              </a:rPr>
              <a:t>–pg. 149 America’s Past and Promise</a:t>
            </a:r>
          </a:p>
        </p:txBody>
      </p:sp>
      <p:pic>
        <p:nvPicPr>
          <p:cNvPr id="3" name="Picture 2" descr="Scots or Scots-Irish? - The Westward Sagas - David Bowles -Story Teller">
            <a:extLst>
              <a:ext uri="{FF2B5EF4-FFF2-40B4-BE49-F238E27FC236}">
                <a16:creationId xmlns:a16="http://schemas.microsoft.com/office/drawing/2014/main" id="{C005B47D-B017-4420-746E-3C1AB4ABA087}"/>
              </a:ext>
            </a:extLst>
          </p:cNvPr>
          <p:cNvPicPr>
            <a:picLocks noChangeAspect="1"/>
          </p:cNvPicPr>
          <p:nvPr/>
        </p:nvPicPr>
        <p:blipFill>
          <a:blip r:embed="rId2"/>
          <a:stretch>
            <a:fillRect/>
          </a:stretch>
        </p:blipFill>
        <p:spPr>
          <a:xfrm>
            <a:off x="4832350" y="2852737"/>
            <a:ext cx="2971800" cy="3832225"/>
          </a:xfrm>
          <a:prstGeom prst="rect">
            <a:avLst/>
          </a:prstGeom>
        </p:spPr>
      </p:pic>
    </p:spTree>
    <p:extLst>
      <p:ext uri="{BB962C8B-B14F-4D97-AF65-F5344CB8AC3E}">
        <p14:creationId xmlns:p14="http://schemas.microsoft.com/office/powerpoint/2010/main" val="2292774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Cliff by the sea">
            <a:extLst>
              <a:ext uri="{FF2B5EF4-FFF2-40B4-BE49-F238E27FC236}">
                <a16:creationId xmlns:a16="http://schemas.microsoft.com/office/drawing/2014/main" id="{9A8B8542-97CC-ACC6-8E00-4165B5AF628B}"/>
              </a:ext>
            </a:extLst>
          </p:cNvPr>
          <p:cNvPicPr>
            <a:picLocks noChangeAspect="1"/>
          </p:cNvPicPr>
          <p:nvPr/>
        </p:nvPicPr>
        <p:blipFill rotWithShape="1">
          <a:blip r:embed="rId2"/>
          <a:srcRect t="13278" r="-2" b="2325"/>
          <a:stretch/>
        </p:blipFill>
        <p:spPr>
          <a:xfrm>
            <a:off x="1" y="1"/>
            <a:ext cx="12192000" cy="6857999"/>
          </a:xfrm>
          <a:prstGeom prst="rect">
            <a:avLst/>
          </a:prstGeom>
        </p:spPr>
      </p:pic>
      <p:sp useBgFill="1">
        <p:nvSpPr>
          <p:cNvPr id="18" name="Freeform: Shape 17">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ABB50B-FCC0-5F9B-44EE-F88BC127F401}"/>
              </a:ext>
            </a:extLst>
          </p:cNvPr>
          <p:cNvSpPr txBox="1"/>
          <p:nvPr/>
        </p:nvSpPr>
        <p:spPr>
          <a:xfrm>
            <a:off x="719419" y="1709057"/>
            <a:ext cx="5690346" cy="3109740"/>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4000" dirty="0">
                <a:latin typeface="Bookman Old Style"/>
              </a:rPr>
              <a:t>Many of them moved to northern Ireland (that’s where the Irish comes from in the name Scots-Irish) for a new life, but soon found themselves in America; eventually moving to the frontier.</a:t>
            </a:r>
          </a:p>
        </p:txBody>
      </p:sp>
    </p:spTree>
    <p:extLst>
      <p:ext uri="{BB962C8B-B14F-4D97-AF65-F5344CB8AC3E}">
        <p14:creationId xmlns:p14="http://schemas.microsoft.com/office/powerpoint/2010/main" val="4018732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BB50B-FCC0-5F9B-44EE-F88BC127F401}"/>
              </a:ext>
            </a:extLst>
          </p:cNvPr>
          <p:cNvSpPr txBox="1"/>
          <p:nvPr/>
        </p:nvSpPr>
        <p:spPr>
          <a:xfrm>
            <a:off x="279793" y="730076"/>
            <a:ext cx="4464564" cy="6267232"/>
          </a:xfrm>
          <a:prstGeom prst="rect">
            <a:avLst/>
          </a:prstGeom>
        </p:spPr>
        <p:txBody>
          <a:bodyPr vert="horz" lIns="91440" tIns="45720" rIns="91440" bIns="45720" rtlCol="0" anchor="t">
            <a:normAutofit/>
          </a:bodyPr>
          <a:lstStyle/>
          <a:p>
            <a:pPr indent="-228600" algn="ctr">
              <a:lnSpc>
                <a:spcPct val="90000"/>
              </a:lnSpc>
              <a:spcAft>
                <a:spcPts val="600"/>
              </a:spcAft>
              <a:buFont typeface="Arial" panose="020B0604020202020204" pitchFamily="34" charset="0"/>
              <a:buChar char="•"/>
            </a:pPr>
            <a:r>
              <a:rPr lang="en-US" sz="4000" dirty="0">
                <a:latin typeface="Bookman Old Style"/>
              </a:rPr>
              <a:t>Family was the most important social unit in the backcountry.     People had to rely on each other when danger presented itself.</a:t>
            </a:r>
          </a:p>
        </p:txBody>
      </p:sp>
      <p:pic>
        <p:nvPicPr>
          <p:cNvPr id="3" name="Picture 2" descr="enlargementoftheoldhomestead">
            <a:extLst>
              <a:ext uri="{FF2B5EF4-FFF2-40B4-BE49-F238E27FC236}">
                <a16:creationId xmlns:a16="http://schemas.microsoft.com/office/drawing/2014/main" id="{CCEDDDF6-4B16-EBB1-0362-25989AA340BB}"/>
              </a:ext>
            </a:extLst>
          </p:cNvPr>
          <p:cNvPicPr>
            <a:picLocks noChangeAspect="1"/>
          </p:cNvPicPr>
          <p:nvPr/>
        </p:nvPicPr>
        <p:blipFill rotWithShape="1">
          <a:blip r:embed="rId2"/>
          <a:srcRect l="20432" r="2667"/>
          <a:stretch/>
        </p:blipFill>
        <p:spPr>
          <a:xfrm>
            <a:off x="5089243" y="877413"/>
            <a:ext cx="6222628" cy="5043096"/>
          </a:xfrm>
          <a:prstGeom prst="rect">
            <a:avLst/>
          </a:prstGeom>
        </p:spPr>
      </p:pic>
      <p:grpSp>
        <p:nvGrpSpPr>
          <p:cNvPr id="8" name="Group 7">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9" name="Rectangle 8">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3503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mazon.com: Colonial Blacksmith 1776 Ncolonial Blacksmiths Forging Muskets  For The Minutemen At The Outbreak Of The American Revolutionary War Color  Engraving 19Th Century Poster Print by (18 x 24): Posters &amp; Prints">
            <a:extLst>
              <a:ext uri="{FF2B5EF4-FFF2-40B4-BE49-F238E27FC236}">
                <a16:creationId xmlns:a16="http://schemas.microsoft.com/office/drawing/2014/main" id="{933D6B60-C279-B52C-0FA9-1022EC8B9771}"/>
              </a:ext>
            </a:extLst>
          </p:cNvPr>
          <p:cNvPicPr>
            <a:picLocks noChangeAspect="1"/>
          </p:cNvPicPr>
          <p:nvPr/>
        </p:nvPicPr>
        <p:blipFill rotWithShape="1">
          <a:blip r:embed="rId2"/>
          <a:srcRect l="13076" r="7574"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extBox 1">
            <a:extLst>
              <a:ext uri="{FF2B5EF4-FFF2-40B4-BE49-F238E27FC236}">
                <a16:creationId xmlns:a16="http://schemas.microsoft.com/office/drawing/2014/main" id="{3EABB50B-FCC0-5F9B-44EE-F88BC127F401}"/>
              </a:ext>
            </a:extLst>
          </p:cNvPr>
          <p:cNvSpPr txBox="1"/>
          <p:nvPr/>
        </p:nvSpPr>
        <p:spPr>
          <a:xfrm>
            <a:off x="6443134" y="519112"/>
            <a:ext cx="5291663" cy="532764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4000" dirty="0">
                <a:latin typeface="Bookman Old Style"/>
              </a:rPr>
              <a:t>Life in the backcountry was challenging.  Being so far away from civilization, families had to produce for themselves everything they needed for survival.</a:t>
            </a:r>
          </a:p>
        </p:txBody>
      </p:sp>
    </p:spTree>
    <p:extLst>
      <p:ext uri="{BB962C8B-B14F-4D97-AF65-F5344CB8AC3E}">
        <p14:creationId xmlns:p14="http://schemas.microsoft.com/office/powerpoint/2010/main" val="1649582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BB50B-FCC0-5F9B-44EE-F88BC127F401}"/>
              </a:ext>
            </a:extLst>
          </p:cNvPr>
          <p:cNvSpPr txBox="1"/>
          <p:nvPr/>
        </p:nvSpPr>
        <p:spPr>
          <a:xfrm>
            <a:off x="256902" y="182881"/>
            <a:ext cx="11678195" cy="1938992"/>
          </a:xfrm>
          <a:prstGeom prst="rect">
            <a:avLst/>
          </a:prstGeom>
          <a:noFill/>
        </p:spPr>
        <p:txBody>
          <a:bodyPr wrap="square" rtlCol="0">
            <a:spAutoFit/>
          </a:bodyPr>
          <a:lstStyle/>
          <a:p>
            <a:pPr algn="ctr"/>
            <a:r>
              <a:rPr lang="en-US" sz="4000" dirty="0">
                <a:latin typeface="Bookman Old Style" panose="02050604050505020204" pitchFamily="18" charset="0"/>
              </a:rPr>
              <a:t>Log cabins were built because there was plenty of available timber, and one only needed an axe to build one.</a:t>
            </a:r>
            <a:endParaRPr lang="en-US" dirty="0">
              <a:latin typeface="Bookman Old Style" panose="02050604050505020204" pitchFamily="18" charset="0"/>
            </a:endParaRPr>
          </a:p>
        </p:txBody>
      </p:sp>
      <p:pic>
        <p:nvPicPr>
          <p:cNvPr id="3" name="Picture 2" descr="log cabin | historyplaces">
            <a:extLst>
              <a:ext uri="{FF2B5EF4-FFF2-40B4-BE49-F238E27FC236}">
                <a16:creationId xmlns:a16="http://schemas.microsoft.com/office/drawing/2014/main" id="{556013C7-B77F-982A-C37D-7747D7EC7B83}"/>
              </a:ext>
            </a:extLst>
          </p:cNvPr>
          <p:cNvPicPr>
            <a:picLocks noChangeAspect="1"/>
          </p:cNvPicPr>
          <p:nvPr/>
        </p:nvPicPr>
        <p:blipFill>
          <a:blip r:embed="rId2"/>
          <a:stretch>
            <a:fillRect/>
          </a:stretch>
        </p:blipFill>
        <p:spPr>
          <a:xfrm>
            <a:off x="3035300" y="2146300"/>
            <a:ext cx="6108700" cy="4584700"/>
          </a:xfrm>
          <a:prstGeom prst="rect">
            <a:avLst/>
          </a:prstGeom>
        </p:spPr>
      </p:pic>
    </p:spTree>
    <p:extLst>
      <p:ext uri="{BB962C8B-B14F-4D97-AF65-F5344CB8AC3E}">
        <p14:creationId xmlns:p14="http://schemas.microsoft.com/office/powerpoint/2010/main" val="111094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0F2B26-C076-B9AB-8547-D8C45E5FD04F}"/>
              </a:ext>
            </a:extLst>
          </p:cNvPr>
          <p:cNvSpPr/>
          <p:nvPr/>
        </p:nvSpPr>
        <p:spPr>
          <a:xfrm>
            <a:off x="2650137" y="354764"/>
            <a:ext cx="6682727"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Questions to Answer</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a:extLst>
              <a:ext uri="{FF2B5EF4-FFF2-40B4-BE49-F238E27FC236}">
                <a16:creationId xmlns:a16="http://schemas.microsoft.com/office/drawing/2014/main" id="{732689D1-0DCC-DE15-8396-DF4408A97466}"/>
              </a:ext>
            </a:extLst>
          </p:cNvPr>
          <p:cNvSpPr txBox="1"/>
          <p:nvPr/>
        </p:nvSpPr>
        <p:spPr>
          <a:xfrm>
            <a:off x="300446" y="1763486"/>
            <a:ext cx="11547565" cy="3785652"/>
          </a:xfrm>
          <a:prstGeom prst="rect">
            <a:avLst/>
          </a:prstGeom>
          <a:noFill/>
        </p:spPr>
        <p:txBody>
          <a:bodyPr wrap="square" rtlCol="0">
            <a:spAutoFit/>
          </a:bodyPr>
          <a:lstStyle/>
          <a:p>
            <a:r>
              <a:rPr lang="en-US" sz="4000" dirty="0">
                <a:latin typeface="Bookman Old Style" panose="02050604050505020204" pitchFamily="18" charset="0"/>
              </a:rPr>
              <a:t>What is the backcountry like?</a:t>
            </a:r>
          </a:p>
          <a:p>
            <a:endParaRPr lang="en-US" sz="4000" dirty="0">
              <a:latin typeface="Bookman Old Style" panose="02050604050505020204" pitchFamily="18" charset="0"/>
            </a:endParaRPr>
          </a:p>
          <a:p>
            <a:r>
              <a:rPr lang="en-US" sz="4000" dirty="0">
                <a:latin typeface="Bookman Old Style" panose="02050604050505020204" pitchFamily="18" charset="0"/>
              </a:rPr>
              <a:t>Who settled in the backcountry?</a:t>
            </a:r>
          </a:p>
          <a:p>
            <a:endParaRPr lang="en-US" sz="4000" dirty="0">
              <a:latin typeface="Bookman Old Style" panose="02050604050505020204" pitchFamily="18" charset="0"/>
            </a:endParaRPr>
          </a:p>
          <a:p>
            <a:r>
              <a:rPr lang="en-US" sz="4000" dirty="0">
                <a:latin typeface="Bookman Old Style" panose="02050604050505020204" pitchFamily="18" charset="0"/>
              </a:rPr>
              <a:t>What was life like for those colonists who settled in the backcountry?</a:t>
            </a:r>
          </a:p>
        </p:txBody>
      </p:sp>
    </p:spTree>
    <p:extLst>
      <p:ext uri="{BB962C8B-B14F-4D97-AF65-F5344CB8AC3E}">
        <p14:creationId xmlns:p14="http://schemas.microsoft.com/office/powerpoint/2010/main" val="2081817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merican farm from the 1740s - Picture of Frontier Culture Museum, Staunton  - Tripadvisor">
            <a:extLst>
              <a:ext uri="{FF2B5EF4-FFF2-40B4-BE49-F238E27FC236}">
                <a16:creationId xmlns:a16="http://schemas.microsoft.com/office/drawing/2014/main" id="{C5765BC7-BE6F-EC44-6AB5-CA048D2FA19E}"/>
              </a:ext>
            </a:extLst>
          </p:cNvPr>
          <p:cNvPicPr>
            <a:picLocks noChangeAspect="1"/>
          </p:cNvPicPr>
          <p:nvPr/>
        </p:nvPicPr>
        <p:blipFill rotWithShape="1">
          <a:blip r:embed="rId2"/>
          <a:srcRect t="15094"/>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ABB50B-FCC0-5F9B-44EE-F88BC127F401}"/>
              </a:ext>
            </a:extLst>
          </p:cNvPr>
          <p:cNvSpPr txBox="1"/>
          <p:nvPr/>
        </p:nvSpPr>
        <p:spPr>
          <a:xfrm>
            <a:off x="79375" y="5317240"/>
            <a:ext cx="11960225" cy="7067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dirty="0">
                <a:solidFill>
                  <a:schemeClr val="tx1">
                    <a:lumMod val="85000"/>
                    <a:lumOff val="15000"/>
                  </a:schemeClr>
                </a:solidFill>
                <a:latin typeface="+mj-lt"/>
                <a:ea typeface="+mj-ea"/>
                <a:cs typeface="+mj-cs"/>
              </a:rPr>
              <a:t>Families cleared land for small farms, raised animals, and hunted for food.</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224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ABB50B-FCC0-5F9B-44EE-F88BC127F401}"/>
              </a:ext>
            </a:extLst>
          </p:cNvPr>
          <p:cNvSpPr txBox="1"/>
          <p:nvPr/>
        </p:nvSpPr>
        <p:spPr>
          <a:xfrm>
            <a:off x="312097" y="527331"/>
            <a:ext cx="3263851" cy="6200340"/>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4000" kern="1200" dirty="0">
                <a:latin typeface="Bookman Old Style"/>
                <a:ea typeface="+mj-ea"/>
                <a:cs typeface="+mj-cs"/>
              </a:rPr>
              <a:t>Clothing was homemade from deerskins or homespun cloth.</a:t>
            </a:r>
            <a:r>
              <a:rPr lang="en-US" sz="4000" dirty="0">
                <a:latin typeface="Bookman Old Style"/>
                <a:ea typeface="+mj-ea"/>
                <a:cs typeface="+mj-cs"/>
              </a:rPr>
              <a:t> </a:t>
            </a:r>
            <a:r>
              <a:rPr lang="en-US" sz="4000" kern="1200" dirty="0">
                <a:latin typeface="Bookman Old Style"/>
                <a:ea typeface="+mj-ea"/>
                <a:cs typeface="+mj-cs"/>
              </a:rPr>
              <a:t> Often people went without shoes in warmer weather.</a:t>
            </a:r>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nghunter | Mountain man, Mountain man clothing, 18th century clothing">
            <a:extLst>
              <a:ext uri="{FF2B5EF4-FFF2-40B4-BE49-F238E27FC236}">
                <a16:creationId xmlns:a16="http://schemas.microsoft.com/office/drawing/2014/main" id="{40EBFCFF-C449-3E8C-9B7C-F364A593242B}"/>
              </a:ext>
            </a:extLst>
          </p:cNvPr>
          <p:cNvPicPr>
            <a:picLocks noChangeAspect="1"/>
          </p:cNvPicPr>
          <p:nvPr/>
        </p:nvPicPr>
        <p:blipFill rotWithShape="1">
          <a:blip r:embed="rId2"/>
          <a:srcRect r="10630" b="-3"/>
          <a:stretch/>
        </p:blipFill>
        <p:spPr>
          <a:xfrm>
            <a:off x="4125081" y="972235"/>
            <a:ext cx="3383280" cy="5047735"/>
          </a:xfrm>
          <a:prstGeom prst="rect">
            <a:avLst/>
          </a:prstGeom>
        </p:spPr>
      </p:pic>
      <p:pic>
        <p:nvPicPr>
          <p:cNvPr id="4" name="Picture 3" descr="Pin by Pasha on 18th century | 18th century clothing, Historical clothing,  18th century fashion">
            <a:extLst>
              <a:ext uri="{FF2B5EF4-FFF2-40B4-BE49-F238E27FC236}">
                <a16:creationId xmlns:a16="http://schemas.microsoft.com/office/drawing/2014/main" id="{952A9C7A-416B-0D77-3DC0-396001714E0D}"/>
              </a:ext>
            </a:extLst>
          </p:cNvPr>
          <p:cNvPicPr>
            <a:picLocks noChangeAspect="1"/>
          </p:cNvPicPr>
          <p:nvPr/>
        </p:nvPicPr>
        <p:blipFill rotWithShape="1">
          <a:blip r:embed="rId3"/>
          <a:srcRect r="10516" b="-2"/>
          <a:stretch/>
        </p:blipFill>
        <p:spPr>
          <a:xfrm>
            <a:off x="7812357" y="972235"/>
            <a:ext cx="3383280" cy="5047735"/>
          </a:xfrm>
          <a:prstGeom prst="rect">
            <a:avLst/>
          </a:prstGeom>
        </p:spPr>
      </p:pic>
    </p:spTree>
    <p:extLst>
      <p:ext uri="{BB962C8B-B14F-4D97-AF65-F5344CB8AC3E}">
        <p14:creationId xmlns:p14="http://schemas.microsoft.com/office/powerpoint/2010/main" val="4255449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frontier - Students | Britannica Kids | Homework Help">
            <a:extLst>
              <a:ext uri="{FF2B5EF4-FFF2-40B4-BE49-F238E27FC236}">
                <a16:creationId xmlns:a16="http://schemas.microsoft.com/office/drawing/2014/main" id="{C310D42E-E396-1FB6-0BCB-0987E5C69C8A}"/>
              </a:ext>
            </a:extLst>
          </p:cNvPr>
          <p:cNvPicPr>
            <a:picLocks noChangeAspect="1"/>
          </p:cNvPicPr>
          <p:nvPr/>
        </p:nvPicPr>
        <p:blipFill rotWithShape="1">
          <a:blip r:embed="rId2"/>
          <a:srcRect t="13947" b="4826"/>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ABB50B-FCC0-5F9B-44EE-F88BC127F401}"/>
              </a:ext>
            </a:extLst>
          </p:cNvPr>
          <p:cNvSpPr txBox="1"/>
          <p:nvPr/>
        </p:nvSpPr>
        <p:spPr>
          <a:xfrm>
            <a:off x="3175" y="5317240"/>
            <a:ext cx="12201525" cy="7067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200" dirty="0">
                <a:solidFill>
                  <a:schemeClr val="tx1">
                    <a:lumMod val="85000"/>
                    <a:lumOff val="15000"/>
                  </a:schemeClr>
                </a:solidFill>
                <a:latin typeface="+mj-lt"/>
                <a:ea typeface="+mj-ea"/>
                <a:cs typeface="+mj-cs"/>
              </a:rPr>
              <a:t>Children didn’t go to school and were often taught at home without books.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307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Raid on Deerfield in Queen Anne's War">
            <a:extLst>
              <a:ext uri="{FF2B5EF4-FFF2-40B4-BE49-F238E27FC236}">
                <a16:creationId xmlns:a16="http://schemas.microsoft.com/office/drawing/2014/main" id="{1CD28C84-9CA5-F244-F96B-42D112A6EF5B}"/>
              </a:ext>
            </a:extLst>
          </p:cNvPr>
          <p:cNvPicPr>
            <a:picLocks noChangeAspect="1"/>
          </p:cNvPicPr>
          <p:nvPr/>
        </p:nvPicPr>
        <p:blipFill rotWithShape="1">
          <a:blip r:embed="rId2"/>
          <a:srcRect r="4120" b="-1"/>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EABB50B-FCC0-5F9B-44EE-F88BC127F401}"/>
              </a:ext>
            </a:extLst>
          </p:cNvPr>
          <p:cNvSpPr txBox="1"/>
          <p:nvPr/>
        </p:nvSpPr>
        <p:spPr>
          <a:xfrm>
            <a:off x="7823710" y="643501"/>
            <a:ext cx="4088889" cy="5914462"/>
          </a:xfrm>
          <a:prstGeom prst="rect">
            <a:avLst/>
          </a:prstGeom>
        </p:spPr>
        <p:txBody>
          <a:bodyPr vert="horz" lIns="91440" tIns="45720" rIns="91440" bIns="45720" rtlCol="0" anchor="t">
            <a:normAutofit fontScale="85000" lnSpcReduction="10000"/>
          </a:bodyPr>
          <a:lstStyle/>
          <a:p>
            <a:pPr indent="-228600">
              <a:lnSpc>
                <a:spcPct val="90000"/>
              </a:lnSpc>
              <a:spcAft>
                <a:spcPts val="600"/>
              </a:spcAft>
              <a:buFont typeface="Arial" panose="020B0604020202020204" pitchFamily="34" charset="0"/>
              <a:buChar char="•"/>
            </a:pPr>
            <a:r>
              <a:rPr lang="en-US" sz="4000" dirty="0">
                <a:latin typeface="Bookman Old Style"/>
              </a:rPr>
              <a:t>Relations with Native Americans were mixed.  At times, the settlers were friendly with the Native Americans, and they traded with each other.  Other times there was conflict which resulted in violence.</a:t>
            </a:r>
          </a:p>
        </p:txBody>
      </p:sp>
    </p:spTree>
    <p:extLst>
      <p:ext uri="{BB962C8B-B14F-4D97-AF65-F5344CB8AC3E}">
        <p14:creationId xmlns:p14="http://schemas.microsoft.com/office/powerpoint/2010/main" val="2235121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E01EE1-3341-8393-38D4-3B85C7CD3A7C}"/>
              </a:ext>
            </a:extLst>
          </p:cNvPr>
          <p:cNvSpPr txBox="1"/>
          <p:nvPr/>
        </p:nvSpPr>
        <p:spPr>
          <a:xfrm>
            <a:off x="2324099" y="241935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dirty="0"/>
              <a:t>Video</a:t>
            </a:r>
          </a:p>
        </p:txBody>
      </p:sp>
      <p:pic>
        <p:nvPicPr>
          <p:cNvPr id="3" name="Online Media 2" title="What Was Life Like for Early Appalachians?">
            <a:hlinkClick r:id="" action="ppaction://media"/>
            <a:extLst>
              <a:ext uri="{FF2B5EF4-FFF2-40B4-BE49-F238E27FC236}">
                <a16:creationId xmlns:a16="http://schemas.microsoft.com/office/drawing/2014/main" id="{73857397-2BB5-362C-E633-D363237A5AAA}"/>
              </a:ext>
            </a:extLst>
          </p:cNvPr>
          <p:cNvPicPr>
            <a:picLocks noRot="1" noChangeAspect="1"/>
          </p:cNvPicPr>
          <p:nvPr>
            <a:videoFile r:link="rId1"/>
          </p:nvPr>
        </p:nvPicPr>
        <p:blipFill>
          <a:blip r:embed="rId3"/>
          <a:stretch>
            <a:fillRect/>
          </a:stretch>
        </p:blipFill>
        <p:spPr>
          <a:xfrm>
            <a:off x="1241425" y="685800"/>
            <a:ext cx="9710738" cy="5486400"/>
          </a:xfrm>
          <a:prstGeom prst="rect">
            <a:avLst/>
          </a:prstGeom>
        </p:spPr>
      </p:pic>
    </p:spTree>
    <p:extLst>
      <p:ext uri="{BB962C8B-B14F-4D97-AF65-F5344CB8AC3E}">
        <p14:creationId xmlns:p14="http://schemas.microsoft.com/office/powerpoint/2010/main" val="3148111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A0876A-8567-68B3-CD82-01F5D77B1018}"/>
              </a:ext>
            </a:extLst>
          </p:cNvPr>
          <p:cNvPicPr>
            <a:picLocks noChangeAspect="1"/>
          </p:cNvPicPr>
          <p:nvPr/>
        </p:nvPicPr>
        <p:blipFill>
          <a:blip r:embed="rId2"/>
          <a:stretch>
            <a:fillRect/>
          </a:stretch>
        </p:blipFill>
        <p:spPr>
          <a:xfrm>
            <a:off x="813399" y="0"/>
            <a:ext cx="4848606" cy="6858000"/>
          </a:xfrm>
          <a:prstGeom prst="rect">
            <a:avLst/>
          </a:prstGeom>
        </p:spPr>
      </p:pic>
      <p:pic>
        <p:nvPicPr>
          <p:cNvPr id="3" name="Picture 2">
            <a:extLst>
              <a:ext uri="{FF2B5EF4-FFF2-40B4-BE49-F238E27FC236}">
                <a16:creationId xmlns:a16="http://schemas.microsoft.com/office/drawing/2014/main" id="{8726EE5B-4B28-1DEC-987F-44F9EC952C20}"/>
              </a:ext>
            </a:extLst>
          </p:cNvPr>
          <p:cNvPicPr>
            <a:picLocks noChangeAspect="1"/>
          </p:cNvPicPr>
          <p:nvPr/>
        </p:nvPicPr>
        <p:blipFill>
          <a:blip r:embed="rId3"/>
          <a:stretch>
            <a:fillRect/>
          </a:stretch>
        </p:blipFill>
        <p:spPr>
          <a:xfrm>
            <a:off x="5844885" y="623478"/>
            <a:ext cx="5992437" cy="5933879"/>
          </a:xfrm>
          <a:prstGeom prst="rect">
            <a:avLst/>
          </a:prstGeom>
        </p:spPr>
      </p:pic>
    </p:spTree>
    <p:extLst>
      <p:ext uri="{BB962C8B-B14F-4D97-AF65-F5344CB8AC3E}">
        <p14:creationId xmlns:p14="http://schemas.microsoft.com/office/powerpoint/2010/main" val="2563910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60D00A2-0C3B-82FD-9EE1-493B1C39ABCD}"/>
              </a:ext>
            </a:extLst>
          </p:cNvPr>
          <p:cNvPicPr>
            <a:picLocks noChangeAspect="1"/>
          </p:cNvPicPr>
          <p:nvPr/>
        </p:nvPicPr>
        <p:blipFill rotWithShape="1">
          <a:blip r:embed="rId2"/>
          <a:srcRect l="3933" r="7943"/>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EABB50B-FCC0-5F9B-44EE-F88BC127F401}"/>
              </a:ext>
            </a:extLst>
          </p:cNvPr>
          <p:cNvSpPr txBox="1"/>
          <p:nvPr/>
        </p:nvSpPr>
        <p:spPr>
          <a:xfrm>
            <a:off x="7886881" y="434920"/>
            <a:ext cx="4302070" cy="374276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4000" dirty="0">
                <a:latin typeface="Bookman Old Style" panose="02050604050505020204" pitchFamily="18" charset="0"/>
              </a:rPr>
              <a:t>A remote, isolated area in the wilderness that was difficult to access along the Appalachian mountains was known as the backcountry or frontier.</a:t>
            </a:r>
          </a:p>
        </p:txBody>
      </p:sp>
    </p:spTree>
    <p:extLst>
      <p:ext uri="{BB962C8B-B14F-4D97-AF65-F5344CB8AC3E}">
        <p14:creationId xmlns:p14="http://schemas.microsoft.com/office/powerpoint/2010/main" val="4069384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00F3E8-FD1D-D80D-C64A-87E37AD0F8B5}"/>
              </a:ext>
            </a:extLst>
          </p:cNvPr>
          <p:cNvPicPr>
            <a:picLocks noChangeAspect="1"/>
          </p:cNvPicPr>
          <p:nvPr/>
        </p:nvPicPr>
        <p:blipFill rotWithShape="1">
          <a:blip r:embed="rId2"/>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3EABB50B-FCC0-5F9B-44EE-F88BC127F401}"/>
              </a:ext>
            </a:extLst>
          </p:cNvPr>
          <p:cNvSpPr txBox="1"/>
          <p:nvPr/>
        </p:nvSpPr>
        <p:spPr>
          <a:xfrm>
            <a:off x="7408190" y="1833450"/>
            <a:ext cx="4664990" cy="4148896"/>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lnSpc>
                <a:spcPct val="90000"/>
              </a:lnSpc>
              <a:spcBef>
                <a:spcPct val="0"/>
              </a:spcBef>
              <a:spcAft>
                <a:spcPts val="600"/>
              </a:spcAft>
            </a:pPr>
            <a:r>
              <a:rPr lang="en-US" sz="4000" dirty="0">
                <a:solidFill>
                  <a:srgbClr val="262626"/>
                </a:solidFill>
                <a:latin typeface="Bookman Old Style" panose="02050604050505020204" pitchFamily="18" charset="0"/>
                <a:ea typeface="+mj-ea"/>
                <a:cs typeface="+mj-cs"/>
              </a:rPr>
              <a:t>The backcountry laid along the western edge of the colonies.</a:t>
            </a:r>
          </a:p>
        </p:txBody>
      </p:sp>
    </p:spTree>
    <p:extLst>
      <p:ext uri="{BB962C8B-B14F-4D97-AF65-F5344CB8AC3E}">
        <p14:creationId xmlns:p14="http://schemas.microsoft.com/office/powerpoint/2010/main" val="2018658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EBBFE532-C2B4-A1F8-A93F-04DFD23133AA}"/>
              </a:ext>
            </a:extLst>
          </p:cNvPr>
          <p:cNvPicPr>
            <a:picLocks noChangeAspect="1"/>
          </p:cNvPicPr>
          <p:nvPr/>
        </p:nvPicPr>
        <p:blipFill rotWithShape="1">
          <a:blip r:embed="rId2"/>
          <a:srcRect r="3182" b="-1"/>
          <a:stretch/>
        </p:blipFill>
        <p:spPr>
          <a:xfrm>
            <a:off x="20" y="10"/>
            <a:ext cx="9947062" cy="6857990"/>
          </a:xfrm>
          <a:prstGeom prst="rect">
            <a:avLst/>
          </a:prstGeom>
        </p:spPr>
      </p:pic>
      <p:sp>
        <p:nvSpPr>
          <p:cNvPr id="15" name="Freeform: Shape 14">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2" name="Freeform: Shape 11">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3EABB50B-FCC0-5F9B-44EE-F88BC127F401}"/>
              </a:ext>
            </a:extLst>
          </p:cNvPr>
          <p:cNvSpPr txBox="1"/>
          <p:nvPr/>
        </p:nvSpPr>
        <p:spPr>
          <a:xfrm>
            <a:off x="7825047" y="738945"/>
            <a:ext cx="4727126" cy="471645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800" dirty="0">
                <a:latin typeface="Bookman Old Style" panose="02050604050505020204" pitchFamily="18" charset="0"/>
              </a:rPr>
              <a:t>In the South, the backcountry first started at the fall line- the point at which waterfalls made river navigation impossible for large boats.</a:t>
            </a:r>
          </a:p>
        </p:txBody>
      </p:sp>
    </p:spTree>
    <p:extLst>
      <p:ext uri="{BB962C8B-B14F-4D97-AF65-F5344CB8AC3E}">
        <p14:creationId xmlns:p14="http://schemas.microsoft.com/office/powerpoint/2010/main" val="2557324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DEC276-DCD0-AD86-CE43-F688E7766554}"/>
              </a:ext>
            </a:extLst>
          </p:cNvPr>
          <p:cNvPicPr>
            <a:picLocks noChangeAspect="1"/>
          </p:cNvPicPr>
          <p:nvPr/>
        </p:nvPicPr>
        <p:blipFill rotWithShape="1">
          <a:blip r:embed="rId2"/>
          <a:srcRect r="6237"/>
          <a:stretch/>
        </p:blipFill>
        <p:spPr>
          <a:xfrm>
            <a:off x="2522356"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EABB50B-FCC0-5F9B-44EE-F88BC127F401}"/>
              </a:ext>
            </a:extLst>
          </p:cNvPr>
          <p:cNvSpPr txBox="1"/>
          <p:nvPr/>
        </p:nvSpPr>
        <p:spPr>
          <a:xfrm>
            <a:off x="0" y="109456"/>
            <a:ext cx="4433447" cy="374276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4000" dirty="0">
                <a:latin typeface="Bookman Old Style" panose="02050604050505020204" pitchFamily="18" charset="0"/>
              </a:rPr>
              <a:t>In the Mid-Atlantic region, the backcountry started on the western side of the piedmont.  The piedmont is a wide plateau made up of rolling hills that has very rich soil good for farming.</a:t>
            </a:r>
          </a:p>
        </p:txBody>
      </p:sp>
    </p:spTree>
    <p:extLst>
      <p:ext uri="{BB962C8B-B14F-4D97-AF65-F5344CB8AC3E}">
        <p14:creationId xmlns:p14="http://schemas.microsoft.com/office/powerpoint/2010/main" val="2866072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1825A4-ABC9-03AF-B463-B3183907A58C}"/>
              </a:ext>
            </a:extLst>
          </p:cNvPr>
          <p:cNvPicPr>
            <a:picLocks noChangeAspect="1"/>
          </p:cNvPicPr>
          <p:nvPr/>
        </p:nvPicPr>
        <p:blipFill>
          <a:blip r:embed="rId2"/>
          <a:stretch>
            <a:fillRect/>
          </a:stretch>
        </p:blipFill>
        <p:spPr>
          <a:xfrm>
            <a:off x="2727703" y="32719"/>
            <a:ext cx="6695266" cy="6834750"/>
          </a:xfrm>
          <a:prstGeom prst="rect">
            <a:avLst/>
          </a:prstGeom>
        </p:spPr>
      </p:pic>
    </p:spTree>
    <p:extLst>
      <p:ext uri="{BB962C8B-B14F-4D97-AF65-F5344CB8AC3E}">
        <p14:creationId xmlns:p14="http://schemas.microsoft.com/office/powerpoint/2010/main" val="183729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ack Paluh – Ansada Licensing Group, LLC">
            <a:extLst>
              <a:ext uri="{FF2B5EF4-FFF2-40B4-BE49-F238E27FC236}">
                <a16:creationId xmlns:a16="http://schemas.microsoft.com/office/drawing/2014/main" id="{7A6DEE1C-5777-A80B-173D-37CC74550575}"/>
              </a:ext>
            </a:extLst>
          </p:cNvPr>
          <p:cNvPicPr>
            <a:picLocks noChangeAspect="1"/>
          </p:cNvPicPr>
          <p:nvPr/>
        </p:nvPicPr>
        <p:blipFill rotWithShape="1">
          <a:blip r:embed="rId2"/>
          <a:srcRect l="7196" r="-2"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7" name="Freeform: Shape 1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EABB50B-FCC0-5F9B-44EE-F88BC127F401}"/>
              </a:ext>
            </a:extLst>
          </p:cNvPr>
          <p:cNvSpPr txBox="1"/>
          <p:nvPr/>
        </p:nvSpPr>
        <p:spPr>
          <a:xfrm>
            <a:off x="325581" y="703263"/>
            <a:ext cx="4023360" cy="5909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dirty="0">
                <a:latin typeface="Bookman Old Style"/>
                <a:ea typeface="+mj-ea"/>
                <a:cs typeface="+mj-cs"/>
              </a:rPr>
              <a:t>The first Europeans in the backcountry were Indian traders.  Deer skins were common currency on the frontier.</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341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ams_Channel_Section_Location xmlns="2800c042-622a-4f2d-84f5-863c0cd05f56" xsi:nil="true"/>
    <Self_Registration_Enabled xmlns="2800c042-622a-4f2d-84f5-863c0cd05f56" xsi:nil="true"/>
    <TeamsChannelId xmlns="2800c042-622a-4f2d-84f5-863c0cd05f56" xsi:nil="true"/>
    <IsNotebookLocked xmlns="2800c042-622a-4f2d-84f5-863c0cd05f56" xsi:nil="true"/>
    <_activity xmlns="2800c042-622a-4f2d-84f5-863c0cd05f56" xsi:nil="true"/>
    <FolderType xmlns="2800c042-622a-4f2d-84f5-863c0cd05f56" xsi:nil="true"/>
    <Distribution_Groups xmlns="2800c042-622a-4f2d-84f5-863c0cd05f56" xsi:nil="true"/>
    <NotebookType xmlns="2800c042-622a-4f2d-84f5-863c0cd05f56" xsi:nil="true"/>
    <Students xmlns="2800c042-622a-4f2d-84f5-863c0cd05f56">
      <UserInfo>
        <DisplayName/>
        <AccountId xsi:nil="true"/>
        <AccountType/>
      </UserInfo>
    </Students>
    <Student_Groups xmlns="2800c042-622a-4f2d-84f5-863c0cd05f56">
      <UserInfo>
        <DisplayName/>
        <AccountId xsi:nil="true"/>
        <AccountType/>
      </UserInfo>
    </Student_Groups>
    <LMS_Mappings xmlns="2800c042-622a-4f2d-84f5-863c0cd05f56" xsi:nil="true"/>
    <Invited_Teachers xmlns="2800c042-622a-4f2d-84f5-863c0cd05f56" xsi:nil="true"/>
    <Invited_Students xmlns="2800c042-622a-4f2d-84f5-863c0cd05f56" xsi:nil="true"/>
    <Has_Teacher_Only_SectionGroup xmlns="2800c042-622a-4f2d-84f5-863c0cd05f56" xsi:nil="true"/>
    <CultureName xmlns="2800c042-622a-4f2d-84f5-863c0cd05f56" xsi:nil="true"/>
    <Owner xmlns="2800c042-622a-4f2d-84f5-863c0cd05f56">
      <UserInfo>
        <DisplayName/>
        <AccountId xsi:nil="true"/>
        <AccountType/>
      </UserInfo>
    </Owner>
    <AppVersion xmlns="2800c042-622a-4f2d-84f5-863c0cd05f56" xsi:nil="true"/>
    <DefaultSectionNames xmlns="2800c042-622a-4f2d-84f5-863c0cd05f56" xsi:nil="true"/>
    <Is_Collaboration_Space_Locked xmlns="2800c042-622a-4f2d-84f5-863c0cd05f56" xsi:nil="true"/>
    <Math_Settings xmlns="2800c042-622a-4f2d-84f5-863c0cd05f56" xsi:nil="true"/>
    <Templates xmlns="2800c042-622a-4f2d-84f5-863c0cd05f56" xsi:nil="true"/>
    <Teachers xmlns="2800c042-622a-4f2d-84f5-863c0cd05f56">
      <UserInfo>
        <DisplayName/>
        <AccountId xsi:nil="true"/>
        <AccountType/>
      </UserInfo>
    </Teach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2620CBD9E9D547B9BB7EBCCFEDD714" ma:contentTypeVersion="35" ma:contentTypeDescription="Create a new document." ma:contentTypeScope="" ma:versionID="aea2d3b1dd3b534e37f6e14db5c93ce3">
  <xsd:schema xmlns:xsd="http://www.w3.org/2001/XMLSchema" xmlns:xs="http://www.w3.org/2001/XMLSchema" xmlns:p="http://schemas.microsoft.com/office/2006/metadata/properties" xmlns:ns3="2fe0b559-9c5f-4029-99c4-6e02796bc6e3" xmlns:ns4="2800c042-622a-4f2d-84f5-863c0cd05f56" targetNamespace="http://schemas.microsoft.com/office/2006/metadata/properties" ma:root="true" ma:fieldsID="4ec4d15e444caf204b5ce74283fca8f0" ns3:_="" ns4:_="">
    <xsd:import namespace="2fe0b559-9c5f-4029-99c4-6e02796bc6e3"/>
    <xsd:import namespace="2800c042-622a-4f2d-84f5-863c0cd05f5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Location" minOccurs="0"/>
                <xsd:element ref="ns4:MediaServiceOCR" minOccurs="0"/>
                <xsd:element ref="ns4:_activity"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Teams_Channel_Section_Location"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e0b559-9c5f-4029-99c4-6e02796bc6e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00c042-622a-4f2d-84f5-863c0cd05f5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NotebookType" ma:index="21" nillable="true" ma:displayName="Notebook Type" ma:internalName="NotebookType">
      <xsd:simpleType>
        <xsd:restriction base="dms:Text"/>
      </xsd:simpleType>
    </xsd:element>
    <xsd:element name="FolderType" ma:index="22" nillable="true" ma:displayName="Folder Type" ma:internalName="FolderType">
      <xsd:simpleType>
        <xsd:restriction base="dms:Text"/>
      </xsd:simpleType>
    </xsd:element>
    <xsd:element name="CultureName" ma:index="23" nillable="true" ma:displayName="Culture Name" ma:internalName="CultureName">
      <xsd:simpleType>
        <xsd:restriction base="dms:Text"/>
      </xsd:simpleType>
    </xsd:element>
    <xsd:element name="AppVersion" ma:index="24" nillable="true" ma:displayName="App Version" ma:internalName="AppVersion">
      <xsd:simpleType>
        <xsd:restriction base="dms:Text"/>
      </xsd:simpleType>
    </xsd:element>
    <xsd:element name="TeamsChannelId" ma:index="25" nillable="true" ma:displayName="Teams Channel Id" ma:internalName="TeamsChannelId">
      <xsd:simpleType>
        <xsd:restriction base="dms:Text"/>
      </xsd:simpleType>
    </xsd:element>
    <xsd:element name="Owner" ma:index="26"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7" nillable="true" ma:displayName="Math Settings" ma:internalName="Math_Settings">
      <xsd:simpleType>
        <xsd:restriction base="dms:Text"/>
      </xsd:simpleType>
    </xsd:element>
    <xsd:element name="DefaultSectionNames" ma:index="28" nillable="true" ma:displayName="Default Section Names" ma:internalName="DefaultSectionNames">
      <xsd:simpleType>
        <xsd:restriction base="dms:Note">
          <xsd:maxLength value="255"/>
        </xsd:restriction>
      </xsd:simpleType>
    </xsd:element>
    <xsd:element name="Templates" ma:index="29" nillable="true" ma:displayName="Templates" ma:internalName="Templates">
      <xsd:simpleType>
        <xsd:restriction base="dms:Note">
          <xsd:maxLength value="255"/>
        </xsd:restriction>
      </xsd:simpleType>
    </xsd:element>
    <xsd:element name="Teachers" ma:index="3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3" nillable="true" ma:displayName="Distribution Groups" ma:internalName="Distribution_Groups">
      <xsd:simpleType>
        <xsd:restriction base="dms:Note">
          <xsd:maxLength value="255"/>
        </xsd:restriction>
      </xsd:simpleType>
    </xsd:element>
    <xsd:element name="LMS_Mappings" ma:index="34" nillable="true" ma:displayName="LMS Mappings" ma:internalName="LMS_Mappings">
      <xsd:simpleType>
        <xsd:restriction base="dms:Note">
          <xsd:maxLength value="255"/>
        </xsd:restriction>
      </xsd:simpleType>
    </xsd:element>
    <xsd:element name="Invited_Teachers" ma:index="35" nillable="true" ma:displayName="Invited Teachers" ma:internalName="Invited_Teachers">
      <xsd:simpleType>
        <xsd:restriction base="dms:Note">
          <xsd:maxLength value="255"/>
        </xsd:restriction>
      </xsd:simpleType>
    </xsd:element>
    <xsd:element name="Invited_Students" ma:index="36" nillable="true" ma:displayName="Invited Students" ma:internalName="Invited_Students">
      <xsd:simpleType>
        <xsd:restriction base="dms:Note">
          <xsd:maxLength value="255"/>
        </xsd:restriction>
      </xsd:simpleType>
    </xsd:element>
    <xsd:element name="Self_Registration_Enabled" ma:index="37" nillable="true" ma:displayName="Self Registration Enabled" ma:internalName="Self_Registration_Enabled">
      <xsd:simpleType>
        <xsd:restriction base="dms:Boolean"/>
      </xsd:simpleType>
    </xsd:element>
    <xsd:element name="Has_Teacher_Only_SectionGroup" ma:index="38" nillable="true" ma:displayName="Has Teacher Only SectionGroup" ma:internalName="Has_Teacher_Only_SectionGroup">
      <xsd:simpleType>
        <xsd:restriction base="dms:Boolean"/>
      </xsd:simpleType>
    </xsd:element>
    <xsd:element name="Is_Collaboration_Space_Locked" ma:index="39" nillable="true" ma:displayName="Is Collaboration Space Locked" ma:internalName="Is_Collaboration_Space_Locked">
      <xsd:simpleType>
        <xsd:restriction base="dms:Boolean"/>
      </xsd:simpleType>
    </xsd:element>
    <xsd:element name="IsNotebookLocked" ma:index="40" nillable="true" ma:displayName="Is Notebook Locked" ma:internalName="IsNotebookLocked">
      <xsd:simpleType>
        <xsd:restriction base="dms:Boolean"/>
      </xsd:simpleType>
    </xsd:element>
    <xsd:element name="Teams_Channel_Section_Location" ma:index="41" nillable="true" ma:displayName="Teams Channel Section Location" ma:internalName="Teams_Channel_Section_Location">
      <xsd:simpleType>
        <xsd:restriction base="dms:Text"/>
      </xsd:simpleType>
    </xsd:element>
    <xsd:element name="MediaServiceObjectDetectorVersions" ma:index="4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B3F34B-2F8F-482C-A17A-60CC67ABDD9F}">
  <ds:schemaRefs>
    <ds:schemaRef ds:uri="http://schemas.microsoft.com/sharepoint/v3/contenttype/forms"/>
  </ds:schemaRefs>
</ds:datastoreItem>
</file>

<file path=customXml/itemProps2.xml><?xml version="1.0" encoding="utf-8"?>
<ds:datastoreItem xmlns:ds="http://schemas.openxmlformats.org/officeDocument/2006/customXml" ds:itemID="{2039809B-3915-4476-8AF8-29ADA3CF5156}">
  <ds:schemaRefs>
    <ds:schemaRef ds:uri="http://purl.org/dc/elements/1.1/"/>
    <ds:schemaRef ds:uri="http://schemas.openxmlformats.org/package/2006/metadata/core-properties"/>
    <ds:schemaRef ds:uri="http://schemas.microsoft.com/office/2006/documentManagement/types"/>
    <ds:schemaRef ds:uri="2800c042-622a-4f2d-84f5-863c0cd05f56"/>
    <ds:schemaRef ds:uri="http://schemas.microsoft.com/office/2006/metadata/properties"/>
    <ds:schemaRef ds:uri="http://www.w3.org/XML/1998/namespace"/>
    <ds:schemaRef ds:uri="http://schemas.microsoft.com/office/infopath/2007/PartnerControls"/>
    <ds:schemaRef ds:uri="2fe0b559-9c5f-4029-99c4-6e02796bc6e3"/>
    <ds:schemaRef ds:uri="http://purl.org/dc/dcmitype/"/>
    <ds:schemaRef ds:uri="http://purl.org/dc/terms/"/>
  </ds:schemaRefs>
</ds:datastoreItem>
</file>

<file path=customXml/itemProps3.xml><?xml version="1.0" encoding="utf-8"?>
<ds:datastoreItem xmlns:ds="http://schemas.openxmlformats.org/officeDocument/2006/customXml" ds:itemID="{5756CD26-E334-437F-B4AE-795737BE59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e0b559-9c5f-4029-99c4-6e02796bc6e3"/>
    <ds:schemaRef ds:uri="2800c042-622a-4f2d-84f5-863c0cd05f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173</TotalTime>
  <Words>475</Words>
  <Application>Microsoft Office PowerPoint</Application>
  <PresentationFormat>Widescreen</PresentationFormat>
  <Paragraphs>29</Paragraphs>
  <Slides>24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Meiryo</vt:lpstr>
      <vt:lpstr>Aptos</vt:lpstr>
      <vt:lpstr>Aptos Display</vt:lpstr>
      <vt:lpstr>Arial</vt:lpstr>
      <vt:lpstr>Bookman Old Style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131</cp:revision>
  <cp:lastPrinted>2023-12-19T13:15:36Z</cp:lastPrinted>
  <dcterms:created xsi:type="dcterms:W3CDTF">2023-12-18T19:13:58Z</dcterms:created>
  <dcterms:modified xsi:type="dcterms:W3CDTF">2025-01-15T13:34:39Z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0x010100122620CBD9E9D547B9BB7EBCCFEDD714</vt:lpwstr>
  </property>
</Properties>
</file>